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7" r:id="rId2"/>
    <p:sldId id="256" r:id="rId3"/>
    <p:sldId id="258" r:id="rId4"/>
    <p:sldId id="261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96" d="100"/>
          <a:sy n="96" d="100"/>
        </p:scale>
        <p:origin x="-178" y="2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859280"/>
            <a:ext cx="85344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801112"/>
            <a:ext cx="12192000" cy="93268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429000"/>
            <a:ext cx="8534400" cy="762000"/>
          </a:xfrm>
        </p:spPr>
        <p:txBody>
          <a:bodyPr>
            <a:normAutofit/>
          </a:bodyPr>
          <a:lstStyle>
            <a:lvl1pPr marL="0" indent="0" algn="ctr">
              <a:buNone/>
              <a:defRPr sz="200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9AB3A824-1A51-4B26-AD58-A6D8E14F6C04}" type="datetimeFigureOut">
              <a:rPr lang="en-US" smtClean="0"/>
              <a:t>12/20/2022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209041"/>
            <a:ext cx="1727200" cy="431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27200" y="1219200"/>
            <a:ext cx="6908800" cy="4267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2438401"/>
            <a:ext cx="8534400" cy="30480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12192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12192000" cy="932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410268"/>
            <a:ext cx="8331200" cy="1456373"/>
          </a:xfrm>
        </p:spPr>
        <p:txBody>
          <a:bodyPr anchor="t">
            <a:normAutofit/>
          </a:bodyPr>
          <a:lstStyle>
            <a:lvl1pPr algn="ctr">
              <a:defRPr sz="36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30400" y="1503680"/>
            <a:ext cx="8331200" cy="1566862"/>
          </a:xfrm>
        </p:spPr>
        <p:txBody>
          <a:bodyPr anchor="b"/>
          <a:lstStyle>
            <a:lvl1pPr marL="0" indent="0" algn="ctr">
              <a:buNone/>
              <a:defRPr sz="2000" b="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12192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828800" y="2438400"/>
            <a:ext cx="4165600" cy="3124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12/20/2022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6197600" y="2438400"/>
            <a:ext cx="4165600" cy="3124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12192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flourish2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-14000"/>
          </a:blip>
          <a:stretch>
            <a:fillRect/>
          </a:stretch>
        </p:blipFill>
        <p:spPr>
          <a:xfrm>
            <a:off x="0" y="1618488"/>
            <a:ext cx="12192000" cy="932688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828800" y="2819400"/>
            <a:ext cx="4165600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197600" y="2819400"/>
            <a:ext cx="4165600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2362201"/>
            <a:ext cx="4167717" cy="451338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2359152"/>
            <a:ext cx="4169833" cy="448056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12/20/2022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12/20/2022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12192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12/20/2022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2" y="1676400"/>
            <a:ext cx="3759199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04002" y="2275840"/>
            <a:ext cx="3759199" cy="290576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12/20/2022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828800" y="1676400"/>
            <a:ext cx="4368800" cy="3505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que 9"/>
          <p:cNvSpPr/>
          <p:nvPr/>
        </p:nvSpPr>
        <p:spPr>
          <a:xfrm>
            <a:off x="1950720" y="1847088"/>
            <a:ext cx="4120896" cy="3090672"/>
          </a:xfrm>
          <a:prstGeom prst="plaque">
            <a:avLst>
              <a:gd name="adj" fmla="val 8438"/>
            </a:avLst>
          </a:prstGeom>
          <a:noFill/>
          <a:ln w="9525">
            <a:solidFill>
              <a:schemeClr val="tx2">
                <a:alpha val="17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0" y="1676400"/>
            <a:ext cx="3759200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32000" y="1905000"/>
            <a:ext cx="3962400" cy="2971800"/>
          </a:xfrm>
          <a:prstGeom prst="plaque">
            <a:avLst>
              <a:gd name="adj" fmla="val 8341"/>
            </a:avLst>
          </a:prstGeom>
          <a:solidFill>
            <a:schemeClr val="bg1">
              <a:lumMod val="95000"/>
              <a:alpha val="35000"/>
            </a:schemeClr>
          </a:solidFill>
          <a:ln w="98425" cmpd="thinThick">
            <a:noFill/>
            <a:bevel/>
          </a:ln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04000" y="2276856"/>
            <a:ext cx="3759200" cy="287528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12/20/2022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ndow3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28800" y="1295400"/>
            <a:ext cx="8534400" cy="685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2057401"/>
            <a:ext cx="8534400" cy="3429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406400" y="6356351"/>
            <a:ext cx="28448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12/20/2022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3962400" y="6356351"/>
            <a:ext cx="426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8900160" y="636422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-274320" algn="l" defTabSz="914400" rtl="0" eaLnBrk="1" latinLnBrk="0" hangingPunct="1">
        <a:lnSpc>
          <a:spcPct val="150000"/>
        </a:lnSpc>
        <a:spcBef>
          <a:spcPct val="20000"/>
        </a:spcBef>
        <a:buClrTx/>
        <a:buFont typeface="Wingdings" pitchFamily="2" charset="2"/>
        <a:buChar char="v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760ECF-477D-C6ED-C9D4-AE7C0FBFA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92" y="2627712"/>
            <a:ext cx="7958331" cy="1077229"/>
          </a:xfrm>
        </p:spPr>
        <p:txBody>
          <a:bodyPr>
            <a:normAutofit fontScale="90000"/>
          </a:bodyPr>
          <a:lstStyle/>
          <a:p>
            <a:pPr algn="ctr"/>
            <a:r>
              <a:rPr lang="en-IN" sz="5400" dirty="0"/>
              <a:t>INDUSTRIAL TRAINING </a:t>
            </a:r>
          </a:p>
        </p:txBody>
      </p:sp>
    </p:spTree>
    <p:extLst>
      <p:ext uri="{BB962C8B-B14F-4D97-AF65-F5344CB8AC3E}">
        <p14:creationId xmlns:p14="http://schemas.microsoft.com/office/powerpoint/2010/main" val="2148068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41714FFD-38C3-BFB5-6EDA-1076EFD6E7B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A carburetor's job is to </a:t>
            </a:r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supply an internal combustion engine with air/fuel mixture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. Carburetors regulate the flow of air through their Main bore (Venturi), this flowing air draws in fuel and the mixture enters the engine via the intake valve.</a:t>
            </a: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FCF43A-DF2E-C0CC-7C8E-9E3E3F3CA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497" y="805817"/>
            <a:ext cx="9257360" cy="1323973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dirty="0"/>
              <a:t>CARBURETOR </a:t>
            </a:r>
          </a:p>
        </p:txBody>
      </p:sp>
      <p:pic>
        <p:nvPicPr>
          <p:cNvPr id="4098" name="Picture 2" descr="Carburetor Working Principle and Diagram - AutoExpose">
            <a:extLst>
              <a:ext uri="{FF2B5EF4-FFF2-40B4-BE49-F238E27FC236}">
                <a16:creationId xmlns:a16="http://schemas.microsoft.com/office/drawing/2014/main" xmlns="" id="{ED28EB96-D4C7-7B48-8118-0813D23C9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864" y="2457228"/>
            <a:ext cx="4680405" cy="290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3867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utofy Aluminium Clutch Plates For Hero Splendor/ Passion (Set of 4) Clutch  Plate Price in India - Buy Autofy Aluminium Clutch Plates For Hero  Splendor/ Passion (Set of 4) Clutch Plate online">
            <a:extLst>
              <a:ext uri="{FF2B5EF4-FFF2-40B4-BE49-F238E27FC236}">
                <a16:creationId xmlns:a16="http://schemas.microsoft.com/office/drawing/2014/main" xmlns="" id="{4EC41931-9855-5EBD-C600-D0EE5A405741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757" y="2430311"/>
            <a:ext cx="3029446" cy="300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6AA411-22CA-3F3D-577D-01C1638D5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dirty="0"/>
              <a:t>CLUTCH PLATES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E5C2AB9-42B1-93F2-19EF-76D50321895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a plate in a vehicle's clutch that connects to the transmission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03822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D16AFEC8-0A44-4896-DCB5-5D774634ACF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627207" y="2438400"/>
            <a:ext cx="2568786" cy="3124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EC756D-153A-9FF7-A37A-781E67CF2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dirty="0"/>
              <a:t>SPARK PLUG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2EC6BEA-82C3-5A91-2183-074382AF57C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As their name suggests, spark plugs are the spark of electricity that </a:t>
            </a:r>
            <a:r>
              <a:rPr lang="en-US" b="1" dirty="0"/>
              <a:t>ignites the combustion needed to start your vehicle</a:t>
            </a:r>
            <a:r>
              <a:rPr lang="en-US" dirty="0"/>
              <a:t>. Spark plugs emit a bolt of electricity across a small gap igniting the fuel and air mixture that puts the pistons in motion and gets your vehicle up and running.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6149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475" y="2433099"/>
            <a:ext cx="3919835" cy="2737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4E3F18-D3EC-2479-A30A-476777CFD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CAMSFAFT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C2DBEF9-71E1-9140-3971-32163ED8A05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 operation of the valves of the engine is dependent on the camshaft and its lobes as they are the one </a:t>
            </a:r>
            <a:r>
              <a:rPr lang="en-US" b="1" dirty="0"/>
              <a:t>controlling the opening and closing of the valves along with the timing of it</a:t>
            </a:r>
            <a:r>
              <a:rPr lang="en-US" dirty="0"/>
              <a:t>. The camshaft is the one rotating along with the crankshaft that is turning the engine, i.e. the piston moving up and down.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0781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BA946F51-FEB2-4052-55F0-F93CCB8B6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sz="6600" dirty="0"/>
              <a:t>TO</a:t>
            </a:r>
            <a:r>
              <a:rPr lang="en-IN" dirty="0"/>
              <a:t>LE  </a:t>
            </a:r>
            <a:r>
              <a:rPr lang="en-IN" sz="6000" dirty="0"/>
              <a:t>A</a:t>
            </a:r>
            <a:r>
              <a:rPr lang="en-IN" dirty="0"/>
              <a:t>UTOMOBILE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8F5221CB-ED36-4675-E1EA-4E23F1943D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8247" y="2418380"/>
            <a:ext cx="2338183" cy="3117578"/>
          </a:xfrm>
        </p:spPr>
      </p:pic>
    </p:spTree>
    <p:extLst>
      <p:ext uri="{BB962C8B-B14F-4D97-AF65-F5344CB8AC3E}">
        <p14:creationId xmlns:p14="http://schemas.microsoft.com/office/powerpoint/2010/main" val="3396357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441E8B80-07DC-0683-8961-6A6709F088D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t="21455" r="-726" b="24956"/>
          <a:stretch/>
        </p:blipFill>
        <p:spPr>
          <a:xfrm>
            <a:off x="2329872" y="2947726"/>
            <a:ext cx="3766128" cy="2322448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xmlns="" id="{DA5F3F7E-8410-73B9-5122-E4F8884DDEC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3"/>
          <a:srcRect l="1" t="18811" r="-7489" b="26416"/>
          <a:stretch/>
        </p:blipFill>
        <p:spPr>
          <a:xfrm>
            <a:off x="6588153" y="2947726"/>
            <a:ext cx="3899798" cy="232244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9CDEFFA-63A2-F758-06CB-2426923C27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algn="ctr"/>
            <a:r>
              <a:rPr lang="en-IN" dirty="0"/>
              <a:t>STORE ROOM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016923C-F4CB-3F6E-6B96-5C6E90F518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pPr algn="ctr"/>
            <a:r>
              <a:rPr lang="en-IN" dirty="0"/>
              <a:t>WORKSHOP</a:t>
            </a:r>
          </a:p>
        </p:txBody>
      </p:sp>
    </p:spTree>
    <p:extLst>
      <p:ext uri="{BB962C8B-B14F-4D97-AF65-F5344CB8AC3E}">
        <p14:creationId xmlns:p14="http://schemas.microsoft.com/office/powerpoint/2010/main" val="1080774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xmlns="" id="{0BB39332-86C8-BB11-501E-2893EEEF5FE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740025" y="2438400"/>
            <a:ext cx="2343150" cy="31242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xmlns="" id="{45C6E44C-5FBD-A488-C704-F24CCB874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TOOL BOX 🗃 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xmlns="" id="{92E7D158-4425-014C-96F0-BB1AD038F4C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TOOL BOX CONTENT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Screwdrivers. ...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Spanners and Sockets. ...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Hammers. ...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Measuring Tape. ...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Pliers. ...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Utility Knife. ...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Spirit Levels. ...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Torches.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2917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xmlns="" id="{97223C74-4139-265F-7552-144562EDEF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2728" y="1903052"/>
            <a:ext cx="7581719" cy="3685936"/>
          </a:xfrm>
        </p:spPr>
      </p:pic>
    </p:spTree>
    <p:extLst>
      <p:ext uri="{BB962C8B-B14F-4D97-AF65-F5344CB8AC3E}">
        <p14:creationId xmlns:p14="http://schemas.microsoft.com/office/powerpoint/2010/main" val="4078220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9EB0A7D2-6771-72A3-0A5F-77B1C65FC6D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243224" y="2572214"/>
            <a:ext cx="1994821" cy="2815809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xmlns="" id="{B796A870-F41D-23E7-845C-8CFCAD4A385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7776486" y="2490083"/>
            <a:ext cx="2122888" cy="283051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76A030-E273-2767-4CC6-1A4AE5E33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921" y="-196048"/>
            <a:ext cx="7956560" cy="1960115"/>
          </a:xfrm>
        </p:spPr>
        <p:txBody>
          <a:bodyPr/>
          <a:lstStyle/>
          <a:p>
            <a:pPr algn="ctr"/>
            <a:r>
              <a:rPr lang="en-IN" dirty="0"/>
              <a:t>WORK’S IN GARAGE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D69596EA-DA3D-A946-63EC-3BAFED73B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725" y="2516556"/>
            <a:ext cx="2103033" cy="280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52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B072A893-979A-AA7F-0246-510E8739B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SERVICING THE BIKE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xmlns="" id="{627663D4-0DD3-1CF4-59E8-812B4A793F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7104" y="2410428"/>
            <a:ext cx="2257021" cy="3009362"/>
          </a:xfrm>
        </p:spPr>
      </p:pic>
    </p:spTree>
    <p:extLst>
      <p:ext uri="{BB962C8B-B14F-4D97-AF65-F5344CB8AC3E}">
        <p14:creationId xmlns:p14="http://schemas.microsoft.com/office/powerpoint/2010/main" val="2715610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ajaj pulsar piston ring standard fitting - YouTube">
            <a:extLst>
              <a:ext uri="{FF2B5EF4-FFF2-40B4-BE49-F238E27FC236}">
                <a16:creationId xmlns:a16="http://schemas.microsoft.com/office/drawing/2014/main" xmlns="" id="{8D1A6938-49EC-8A68-371B-52CC448CA6F0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32" y="2356203"/>
            <a:ext cx="3892550" cy="275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xmlns="" id="{9B87D910-2182-9225-2274-72662B8FD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dirty="0"/>
              <a:t>BLOCK PISTON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ADB068D5-FA11-DA26-C762-2EF3CECA6F4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We all know that our motorbikes have a piston inside the cylinder block of the bike. This piston is </a:t>
            </a:r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what moves and produced the power when </a:t>
            </a:r>
            <a:r>
              <a:rPr lang="en-US" sz="1200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fuel</a:t>
            </a:r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is burnt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8555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onda Shine Air Filter at Rs 40/piece(s) | Gurgaon | ID: 10447737430">
            <a:extLst>
              <a:ext uri="{FF2B5EF4-FFF2-40B4-BE49-F238E27FC236}">
                <a16:creationId xmlns:a16="http://schemas.microsoft.com/office/drawing/2014/main" xmlns="" id="{243E3B5C-EAC0-B8FC-E0C9-CAD95F45F0A4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61729" y="2342985"/>
            <a:ext cx="234315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4482F7-C6D0-F39D-CFDE-50284B0B6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dirty="0"/>
              <a:t>AIR FILTER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134E9BB-9B7F-EBCD-9DBA-868E452C002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45308" y="2215764"/>
            <a:ext cx="4165600" cy="3124200"/>
          </a:xfrm>
        </p:spPr>
        <p:txBody>
          <a:bodyPr>
            <a:noAutofit/>
          </a:bodyPr>
          <a:lstStyle/>
          <a:p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What is an air filter? Just as humans need oxygen to breathe, a car needs oxygen for the combustion process. The air filter </a:t>
            </a:r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prevents any insects, dust, particles, sand or debris reaching the engine and ensures a good mixture of air and fuel to support performance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15257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uture">
  <a:themeElements>
    <a:clrScheme name="Couture">
      <a:dk1>
        <a:sysClr val="windowText" lastClr="000000"/>
      </a:dk1>
      <a:lt1>
        <a:sysClr val="window" lastClr="FFFFFF"/>
      </a:lt1>
      <a:dk2>
        <a:srgbClr val="37302A"/>
      </a:dk2>
      <a:lt2>
        <a:srgbClr val="D0CCB9"/>
      </a:lt2>
      <a:accent1>
        <a:srgbClr val="9E8E5C"/>
      </a:accent1>
      <a:accent2>
        <a:srgbClr val="A09781"/>
      </a:accent2>
      <a:accent3>
        <a:srgbClr val="85776D"/>
      </a:accent3>
      <a:accent4>
        <a:srgbClr val="AEAFA9"/>
      </a:accent4>
      <a:accent5>
        <a:srgbClr val="8D878B"/>
      </a:accent5>
      <a:accent6>
        <a:srgbClr val="6B6149"/>
      </a:accent6>
      <a:hlink>
        <a:srgbClr val="B6A272"/>
      </a:hlink>
      <a:folHlink>
        <a:srgbClr val="8A784F"/>
      </a:folHlink>
    </a:clrScheme>
    <a:fontScheme name="Black 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100000" r="100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200000"/>
              </a:schemeClr>
              <a:schemeClr val="phClr">
                <a:tint val="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Couture</Template>
  <TotalTime>99</TotalTime>
  <Words>154</Words>
  <Application>Microsoft Office PowerPoint</Application>
  <PresentationFormat>Custom</PresentationFormat>
  <Paragraphs>28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Couture</vt:lpstr>
      <vt:lpstr>INDUSTRIAL TRAINING </vt:lpstr>
      <vt:lpstr>TOLE  AUTOMOBILE</vt:lpstr>
      <vt:lpstr>PowerPoint Presentation</vt:lpstr>
      <vt:lpstr>TOOL BOX 🗃 </vt:lpstr>
      <vt:lpstr>PowerPoint Presentation</vt:lpstr>
      <vt:lpstr>WORK’S IN GARAGE </vt:lpstr>
      <vt:lpstr>SERVICING THE BIKE </vt:lpstr>
      <vt:lpstr>BLOCK PISTON </vt:lpstr>
      <vt:lpstr>AIR FILTER</vt:lpstr>
      <vt:lpstr>CARBURETOR </vt:lpstr>
      <vt:lpstr>CLUTCH PLATES</vt:lpstr>
      <vt:lpstr>SPARK PLUG</vt:lpstr>
      <vt:lpstr>CAMSFAFT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TRAINING</dc:title>
  <dc:creator>harshadkharat31@outlook.com</dc:creator>
  <cp:lastModifiedBy>Asus</cp:lastModifiedBy>
  <cp:revision>6</cp:revision>
  <dcterms:created xsi:type="dcterms:W3CDTF">2022-12-18T19:30:08Z</dcterms:created>
  <dcterms:modified xsi:type="dcterms:W3CDTF">2022-12-20T03:40:03Z</dcterms:modified>
</cp:coreProperties>
</file>